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6"/>
  </p:notesMasterIdLst>
  <p:sldIdLst>
    <p:sldId id="256" r:id="rId2"/>
    <p:sldId id="258" r:id="rId3"/>
    <p:sldId id="267" r:id="rId4"/>
    <p:sldId id="268" r:id="rId5"/>
    <p:sldId id="261" r:id="rId6"/>
    <p:sldId id="262" r:id="rId7"/>
    <p:sldId id="263" r:id="rId8"/>
    <p:sldId id="271" r:id="rId9"/>
    <p:sldId id="264" r:id="rId10"/>
    <p:sldId id="265" r:id="rId11"/>
    <p:sldId id="274" r:id="rId12"/>
    <p:sldId id="269" r:id="rId13"/>
    <p:sldId id="275" r:id="rId14"/>
    <p:sldId id="273" r:id="rId1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7"/>
    </p:embeddedFont>
    <p:embeddedFont>
      <p:font typeface="Inter" panose="020B0604020202020204" charset="0"/>
      <p:regular r:id="rId18"/>
      <p:bold r:id="rId19"/>
      <p:italic r:id="rId20"/>
      <p:boldItalic r:id="rId21"/>
    </p:embeddedFont>
    <p:embeddedFont>
      <p:font typeface="Inter Light" panose="020B0604020202020204" charset="0"/>
      <p:regular r:id="rId22"/>
      <p:bold r:id="rId23"/>
      <p:italic r:id="rId24"/>
      <p:boldItalic r:id="rId25"/>
    </p:embeddedFont>
    <p:embeddedFont>
      <p:font typeface="Inter SemiBol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0A3"/>
    <a:srgbClr val="F6F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52" autoAdjust="0"/>
  </p:normalViewPr>
  <p:slideViewPr>
    <p:cSldViewPr snapToGrid="0">
      <p:cViewPr varScale="1">
        <p:scale>
          <a:sx n="138" d="100"/>
          <a:sy n="138" d="100"/>
        </p:scale>
        <p:origin x="83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d6ca167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d6ca167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d6ca1676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d6ca1676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CE393127-CD27-7D21-201E-1A200520B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4330aab97_0_11:notes">
            <a:extLst>
              <a:ext uri="{FF2B5EF4-FFF2-40B4-BE49-F238E27FC236}">
                <a16:creationId xmlns:a16="http://schemas.microsoft.com/office/drawing/2014/main" id="{5428A57E-30ED-3896-C96B-BD71B0A38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24330aab97_0_11:notes">
            <a:extLst>
              <a:ext uri="{FF2B5EF4-FFF2-40B4-BE49-F238E27FC236}">
                <a16:creationId xmlns:a16="http://schemas.microsoft.com/office/drawing/2014/main" id="{2EA4600F-FF63-1E90-AA28-3BD07D05DC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34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FA9F5D5B-59EE-3BC1-3CDD-2F267425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d6ca1676b_0_0:notes">
            <a:extLst>
              <a:ext uri="{FF2B5EF4-FFF2-40B4-BE49-F238E27FC236}">
                <a16:creationId xmlns:a16="http://schemas.microsoft.com/office/drawing/2014/main" id="{4FBFF8F9-CD66-A0B3-C390-A2F298630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d6ca1676b_0_0:notes">
            <a:extLst>
              <a:ext uri="{FF2B5EF4-FFF2-40B4-BE49-F238E27FC236}">
                <a16:creationId xmlns:a16="http://schemas.microsoft.com/office/drawing/2014/main" id="{8AD10C3B-19EA-88FF-3A78-CFF29583A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366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>
          <a:extLst>
            <a:ext uri="{FF2B5EF4-FFF2-40B4-BE49-F238E27FC236}">
              <a16:creationId xmlns:a16="http://schemas.microsoft.com/office/drawing/2014/main" id="{240D5C8B-E40D-6411-EC30-59E1F90C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4330aab97_0_11:notes">
            <a:extLst>
              <a:ext uri="{FF2B5EF4-FFF2-40B4-BE49-F238E27FC236}">
                <a16:creationId xmlns:a16="http://schemas.microsoft.com/office/drawing/2014/main" id="{7EC0D37E-98D4-059A-6EB0-9F2E77D17E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24330aab97_0_11:notes">
            <a:extLst>
              <a:ext uri="{FF2B5EF4-FFF2-40B4-BE49-F238E27FC236}">
                <a16:creationId xmlns:a16="http://schemas.microsoft.com/office/drawing/2014/main" id="{7B169691-DF2C-D261-BF24-C6AA03B37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89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d6ca1676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d6ca1676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4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E9D4B074-28D5-4003-FCA7-F09E382D1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6ca1676b_0_643:notes">
            <a:extLst>
              <a:ext uri="{FF2B5EF4-FFF2-40B4-BE49-F238E27FC236}">
                <a16:creationId xmlns:a16="http://schemas.microsoft.com/office/drawing/2014/main" id="{4AAF0721-A3CA-64F5-8473-F79D589EB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d6ca1676b_0_643:notes">
            <a:extLst>
              <a:ext uri="{FF2B5EF4-FFF2-40B4-BE49-F238E27FC236}">
                <a16:creationId xmlns:a16="http://schemas.microsoft.com/office/drawing/2014/main" id="{E6218AE8-18CC-0086-927C-386DE7808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5425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d6ca167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d6ca1676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4330aab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4330aab9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d6ca1676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d6ca1676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d6ca167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d6ca167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6ca1676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6ca1676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33" name="Google Shape;133;p14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172" name="Google Shape;172;p17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5" name="Google Shape;175;p18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6" name="Google Shape;176;p18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7" name="Google Shape;177;p18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8" name="Google Shape;178;p18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9" name="Google Shape;179;p18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5" name="Google Shape;195;p19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6" name="Google Shape;196;p19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7" name="Google Shape;197;p19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1" name="Google Shape;201;p19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2" name="Google Shape;202;p19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3" name="Google Shape;203;p19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5" name="Google Shape;205;p19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6" name="Google Shape;206;p19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7" name="Google Shape;207;p19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66" name="Google Shape;66;p8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0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  <p:sldLayoutId id="2147483676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safeandsound.com/blog/most-dangerous-city-in-america/#:~:text=1.,Memphis&amp;text=Memphis%20has%20one%20of%20the,policing%20and%20community%20engagement%20initiativ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hyperlink" Target="https://slmpd.org/stats/slmpd-downloadable-crime-files/?dpage=1" TargetMode="External"/><Relationship Id="rId4" Type="http://schemas.openxmlformats.org/officeDocument/2006/relationships/hyperlink" Target="https://realestate.usnews.com/places/rankings/most-dangerous-place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image" Target="../media/image13.sv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lmpd.org/stats/slmpd-downloadable-crime-files/?dpage=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60200" y="1705500"/>
            <a:ext cx="44793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How Crime Has Changed in </a:t>
            </a:r>
            <a:br>
              <a:rPr lang="en" sz="3300" dirty="0"/>
            </a:br>
            <a:r>
              <a:rPr lang="en" sz="3300" dirty="0"/>
              <a:t>St. Louis, MO</a:t>
            </a:r>
            <a:endParaRPr sz="3300" dirty="0"/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 idx="2"/>
          </p:nvPr>
        </p:nvSpPr>
        <p:spPr>
          <a:xfrm>
            <a:off x="460200" y="3153488"/>
            <a:ext cx="403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 study of how crime changed </a:t>
            </a:r>
            <a:br>
              <a:rPr lang="en" sz="1500" dirty="0"/>
            </a:br>
            <a:r>
              <a:rPr lang="en" sz="1500" dirty="0"/>
              <a:t>from 2021 to 2023</a:t>
            </a:r>
            <a:endParaRPr lang="en-US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Team 8: Data Science Squad</a:t>
            </a:r>
            <a:br>
              <a:rPr lang="en-US" sz="1000" dirty="0"/>
            </a:br>
            <a:r>
              <a:rPr lang="en-US" sz="1000" dirty="0"/>
              <a:t>December 2024</a:t>
            </a:r>
          </a:p>
        </p:txBody>
      </p:sp>
      <p:pic>
        <p:nvPicPr>
          <p:cNvPr id="341" name="Google Shape;341;p41" descr="Abstract image of blue ribbons on a black background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2943" r="32255"/>
          <a:stretch/>
        </p:blipFill>
        <p:spPr>
          <a:xfrm>
            <a:off x="5039775" y="196800"/>
            <a:ext cx="3905400" cy="4749900"/>
          </a:xfrm>
          <a:prstGeom prst="roundRect">
            <a:avLst>
              <a:gd name="adj" fmla="val 16667"/>
            </a:avLst>
          </a:prstGeom>
        </p:spPr>
      </p:pic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600" y="3929103"/>
            <a:ext cx="1017574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 t="1319" b="-1319"/>
          <a:stretch/>
        </p:blipFill>
        <p:spPr>
          <a:xfrm>
            <a:off x="4431900" y="0"/>
            <a:ext cx="4712100" cy="520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75;p43">
            <a:extLst>
              <a:ext uri="{FF2B5EF4-FFF2-40B4-BE49-F238E27FC236}">
                <a16:creationId xmlns:a16="http://schemas.microsoft.com/office/drawing/2014/main" id="{D65FE1E7-92D0-5DEE-2FC0-A223D2F6F32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6345" y="297873"/>
            <a:ext cx="990600" cy="97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>
            <a:spLocks noGrp="1"/>
          </p:cNvSpPr>
          <p:nvPr>
            <p:ph type="title"/>
          </p:nvPr>
        </p:nvSpPr>
        <p:spPr>
          <a:xfrm>
            <a:off x="340013" y="80643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</a:t>
            </a:r>
            <a:r>
              <a:rPr lang="en" b="0" dirty="0"/>
              <a:t>(Part 2)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t="-5830" b="5830"/>
          <a:stretch/>
        </p:blipFill>
        <p:spPr>
          <a:xfrm>
            <a:off x="443346" y="831274"/>
            <a:ext cx="7682346" cy="378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6;p42">
            <a:extLst>
              <a:ext uri="{FF2B5EF4-FFF2-40B4-BE49-F238E27FC236}">
                <a16:creationId xmlns:a16="http://schemas.microsoft.com/office/drawing/2014/main" id="{15E5E340-B6DC-65B1-548C-C4820A9E1910}"/>
              </a:ext>
            </a:extLst>
          </p:cNvPr>
          <p:cNvPicPr preferRelativeResize="0"/>
          <p:nvPr/>
        </p:nvPicPr>
        <p:blipFill rotWithShape="1">
          <a:blip r:embed="rId4"/>
          <a:srcRect l="2207" r="2217"/>
          <a:stretch/>
        </p:blipFill>
        <p:spPr>
          <a:xfrm>
            <a:off x="8336973" y="4266697"/>
            <a:ext cx="782782" cy="808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4A8F6F-2677-57E3-E31D-69AD9021E4C0}"/>
              </a:ext>
            </a:extLst>
          </p:cNvPr>
          <p:cNvSpPr txBox="1"/>
          <p:nvPr/>
        </p:nvSpPr>
        <p:spPr>
          <a:xfrm>
            <a:off x="5056910" y="4249378"/>
            <a:ext cx="3546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LEAVING SCENE OF THE ACCIDENT (MOTOR VEHICLE)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1">
          <a:extLst>
            <a:ext uri="{FF2B5EF4-FFF2-40B4-BE49-F238E27FC236}">
              <a16:creationId xmlns:a16="http://schemas.microsoft.com/office/drawing/2014/main" id="{F95052E0-3C86-3355-127C-B020A61E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>
            <a:extLst>
              <a:ext uri="{FF2B5EF4-FFF2-40B4-BE49-F238E27FC236}">
                <a16:creationId xmlns:a16="http://schemas.microsoft.com/office/drawing/2014/main" id="{341AA5F2-D540-73BC-434D-EF58039FB7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7599" y="36902"/>
            <a:ext cx="7473949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Conclusions &amp; Next Steps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Google Shape;356;p42">
            <a:extLst>
              <a:ext uri="{FF2B5EF4-FFF2-40B4-BE49-F238E27FC236}">
                <a16:creationId xmlns:a16="http://schemas.microsoft.com/office/drawing/2014/main" id="{7F811664-49A9-D6B8-FBE9-A4E5EF7998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7" r="2217"/>
          <a:stretch/>
        </p:blipFill>
        <p:spPr>
          <a:xfrm>
            <a:off x="8271164" y="4285539"/>
            <a:ext cx="782782" cy="808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9379D11-CA29-77CC-F662-E8CC993954D6}"/>
              </a:ext>
            </a:extLst>
          </p:cNvPr>
          <p:cNvGrpSpPr/>
          <p:nvPr/>
        </p:nvGrpSpPr>
        <p:grpSpPr>
          <a:xfrm>
            <a:off x="327599" y="990950"/>
            <a:ext cx="7928179" cy="3546248"/>
            <a:chOff x="416213" y="1569300"/>
            <a:chExt cx="7928179" cy="3546248"/>
          </a:xfrm>
        </p:grpSpPr>
        <p:pic>
          <p:nvPicPr>
            <p:cNvPr id="3" name="Picture Placeholder 12" descr="Rippling ocean">
              <a:extLst>
                <a:ext uri="{FF2B5EF4-FFF2-40B4-BE49-F238E27FC236}">
                  <a16:creationId xmlns:a16="http://schemas.microsoft.com/office/drawing/2014/main" id="{CAA8E1E1-5755-DADA-5DF4-078D0AEAA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868" r="18868"/>
            <a:stretch/>
          </p:blipFill>
          <p:spPr>
            <a:xfrm>
              <a:off x="566350" y="1569300"/>
              <a:ext cx="1466400" cy="1570200"/>
            </a:xfrm>
            <a:prstGeom prst="roundRect">
              <a:avLst>
                <a:gd name="adj" fmla="val 6320"/>
              </a:avLst>
            </a:prstGeom>
          </p:spPr>
        </p:pic>
        <p:pic>
          <p:nvPicPr>
            <p:cNvPr id="6" name="Picture Placeholder 14" descr="Speedometer">
              <a:extLst>
                <a:ext uri="{FF2B5EF4-FFF2-40B4-BE49-F238E27FC236}">
                  <a16:creationId xmlns:a16="http://schemas.microsoft.com/office/drawing/2014/main" id="{C3A92098-9EB7-0638-FA82-5CBE90EC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884" r="20884"/>
            <a:stretch/>
          </p:blipFill>
          <p:spPr>
            <a:xfrm>
              <a:off x="2588275" y="1569300"/>
              <a:ext cx="1466400" cy="1570200"/>
            </a:xfrm>
            <a:prstGeom prst="roundRect">
              <a:avLst>
                <a:gd name="adj" fmla="val 6320"/>
              </a:avLst>
            </a:prstGeom>
          </p:spPr>
        </p:pic>
        <p:pic>
          <p:nvPicPr>
            <p:cNvPr id="7" name="Picture Placeholder 16" descr="Computer script on a screen">
              <a:extLst>
                <a:ext uri="{FF2B5EF4-FFF2-40B4-BE49-F238E27FC236}">
                  <a16:creationId xmlns:a16="http://schemas.microsoft.com/office/drawing/2014/main" id="{EB4038C9-87DC-0FD0-47E8-EE517A16F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8865" r="18865"/>
            <a:stretch>
              <a:fillRect/>
            </a:stretch>
          </p:blipFill>
          <p:spPr>
            <a:xfrm>
              <a:off x="4613113" y="1569300"/>
              <a:ext cx="1466400" cy="1570200"/>
            </a:xfrm>
            <a:prstGeom prst="roundRect">
              <a:avLst>
                <a:gd name="adj" fmla="val 6320"/>
              </a:avLst>
            </a:prstGeom>
          </p:spPr>
        </p:pic>
        <p:pic>
          <p:nvPicPr>
            <p:cNvPr id="8" name="Picture Placeholder 18" descr="A close up of colorful chameleon">
              <a:extLst>
                <a:ext uri="{FF2B5EF4-FFF2-40B4-BE49-F238E27FC236}">
                  <a16:creationId xmlns:a16="http://schemas.microsoft.com/office/drawing/2014/main" id="{42DFA4AA-15DB-D5A7-4E96-141C0459F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8870" r="18870"/>
            <a:stretch/>
          </p:blipFill>
          <p:spPr>
            <a:xfrm>
              <a:off x="6637950" y="1569300"/>
              <a:ext cx="1466400" cy="1570200"/>
            </a:xfrm>
            <a:prstGeom prst="roundRect">
              <a:avLst>
                <a:gd name="adj" fmla="val 6320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42C2F1-336E-B8E8-FA73-26BDF963DB92}"/>
                </a:ext>
              </a:extLst>
            </p:cNvPr>
            <p:cNvSpPr txBox="1"/>
            <p:nvPr/>
          </p:nvSpPr>
          <p:spPr>
            <a:xfrm>
              <a:off x="416213" y="3199639"/>
              <a:ext cx="1945987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b="1" dirty="0">
                  <a:solidFill>
                    <a:schemeClr val="accent2"/>
                  </a:solidFill>
                  <a:latin typeface="+mn-lt"/>
                </a:rPr>
                <a:t>Most crimes</a:t>
              </a: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 were committed in summer</a:t>
              </a:r>
              <a:br>
                <a:rPr lang="en-US" sz="1050" dirty="0">
                  <a:solidFill>
                    <a:schemeClr val="accent2"/>
                  </a:solidFill>
                  <a:latin typeface="+mn-lt"/>
                </a:rPr>
              </a:br>
              <a:endParaRPr lang="en-US" sz="1050" dirty="0">
                <a:solidFill>
                  <a:schemeClr val="accent2"/>
                </a:solidFill>
                <a:latin typeface="+mn-lt"/>
              </a:endParaRP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Evenings had the most instances </a:t>
              </a:r>
              <a:r>
                <a:rPr lang="en-US" sz="900" dirty="0">
                  <a:solidFill>
                    <a:schemeClr val="accent2"/>
                  </a:solidFill>
                  <a:latin typeface="+mn-lt"/>
                </a:rPr>
                <a:t>(5 – 9 pm) </a:t>
              </a: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compared to Night </a:t>
              </a:r>
              <a:br>
                <a:rPr lang="en-US" sz="1050" dirty="0">
                  <a:solidFill>
                    <a:schemeClr val="accent2"/>
                  </a:solidFill>
                  <a:latin typeface="+mn-lt"/>
                </a:rPr>
              </a:br>
              <a:r>
                <a:rPr lang="en-US" sz="900" dirty="0">
                  <a:solidFill>
                    <a:schemeClr val="accent2"/>
                  </a:solidFill>
                  <a:latin typeface="+mn-lt"/>
                </a:rPr>
                <a:t>(9 pm – 6 am)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D254F-065D-16D8-CD5E-0778C0C555F3}"/>
                </a:ext>
              </a:extLst>
            </p:cNvPr>
            <p:cNvSpPr txBox="1"/>
            <p:nvPr/>
          </p:nvSpPr>
          <p:spPr>
            <a:xfrm>
              <a:off x="2453890" y="3199639"/>
              <a:ext cx="1862163" cy="1869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b="1" dirty="0">
                  <a:solidFill>
                    <a:schemeClr val="accent2"/>
                  </a:solidFill>
                  <a:latin typeface="+mn-lt"/>
                </a:rPr>
                <a:t>Stealing motor vehicles </a:t>
              </a: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(Auto/Air/Water) was most common crime</a:t>
              </a:r>
              <a:br>
                <a:rPr lang="en-US" sz="1050" dirty="0">
                  <a:solidFill>
                    <a:schemeClr val="accent2"/>
                  </a:solidFill>
                  <a:latin typeface="+mn-lt"/>
                </a:rPr>
              </a:br>
              <a:endParaRPr lang="en-US" sz="1050" dirty="0">
                <a:solidFill>
                  <a:schemeClr val="accent2"/>
                </a:solidFill>
                <a:latin typeface="+mn-lt"/>
              </a:endParaRP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Homicide &amp; assault were not in the top 5 crimes over the 3 years </a:t>
              </a:r>
              <a:br>
                <a:rPr lang="en-US" sz="1050" dirty="0">
                  <a:solidFill>
                    <a:schemeClr val="accent2"/>
                  </a:solidFill>
                  <a:latin typeface="+mn-lt"/>
                </a:rPr>
              </a:br>
              <a:endParaRPr lang="en-US" sz="1050" dirty="0">
                <a:solidFill>
                  <a:schemeClr val="accent2"/>
                </a:solidFill>
                <a:latin typeface="+mn-lt"/>
              </a:endParaRP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Property damage occurred less than other crimes</a:t>
              </a:r>
              <a:endParaRPr lang="en-US" sz="950" dirty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6E648E-F3FF-2404-0690-D1C0E23F8A6C}"/>
                </a:ext>
              </a:extLst>
            </p:cNvPr>
            <p:cNvSpPr txBox="1"/>
            <p:nvPr/>
          </p:nvSpPr>
          <p:spPr>
            <a:xfrm>
              <a:off x="4543518" y="3199639"/>
              <a:ext cx="1862163" cy="166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1630A3"/>
                </a:buClr>
              </a:pPr>
              <a:r>
                <a:rPr lang="en-US" sz="1050" b="1" dirty="0">
                  <a:solidFill>
                    <a:schemeClr val="accent2"/>
                  </a:solidFill>
                  <a:latin typeface="+mn-lt"/>
                </a:rPr>
                <a:t>Important to look at crime </a:t>
              </a: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because you can help:</a:t>
              </a:r>
              <a:br>
                <a:rPr lang="en-US" sz="1050" dirty="0">
                  <a:solidFill>
                    <a:schemeClr val="accent2"/>
                  </a:solidFill>
                  <a:latin typeface="+mn-lt"/>
                </a:rPr>
              </a:br>
              <a:endParaRPr lang="en-US" sz="1050" dirty="0">
                <a:solidFill>
                  <a:schemeClr val="accent2"/>
                </a:solidFill>
                <a:latin typeface="+mn-lt"/>
              </a:endParaRP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Improve public safety</a:t>
              </a:r>
              <a:br>
                <a:rPr lang="en-US" sz="1050" dirty="0">
                  <a:solidFill>
                    <a:schemeClr val="accent2"/>
                  </a:solidFill>
                  <a:latin typeface="+mn-lt"/>
                </a:rPr>
              </a:br>
              <a:endParaRPr lang="en-US" sz="1050" dirty="0">
                <a:solidFill>
                  <a:schemeClr val="accent2"/>
                </a:solidFill>
                <a:latin typeface="+mn-lt"/>
              </a:endParaRP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Drive better allocation of resources</a:t>
              </a:r>
            </a:p>
            <a:p>
              <a:pPr>
                <a:buClr>
                  <a:srgbClr val="1630A3"/>
                </a:buClr>
              </a:pPr>
              <a:endParaRPr lang="en-US" sz="800" dirty="0">
                <a:solidFill>
                  <a:schemeClr val="accent2"/>
                </a:solidFill>
                <a:latin typeface="+mn-lt"/>
              </a:endParaRP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Support data-driven policy making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6A6CD2-98F0-836B-7DAB-79BAB8AC144A}"/>
                </a:ext>
              </a:extLst>
            </p:cNvPr>
            <p:cNvSpPr txBox="1"/>
            <p:nvPr/>
          </p:nvSpPr>
          <p:spPr>
            <a:xfrm>
              <a:off x="6580273" y="3199639"/>
              <a:ext cx="1764119" cy="191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accent2"/>
                  </a:solidFill>
                  <a:latin typeface="+mn-lt"/>
                </a:rPr>
                <a:t>Next Steps</a:t>
              </a: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</a:rPr>
                <a:t>Overlay </a:t>
              </a:r>
              <a:r>
                <a:rPr lang="en-US" sz="1050" dirty="0">
                  <a:solidFill>
                    <a:schemeClr val="accent2"/>
                  </a:solidFill>
                  <a:latin typeface="+mn-lt"/>
                  <a:ea typeface="Inter"/>
                  <a:cs typeface="Inter"/>
                  <a:sym typeface="Inter"/>
                </a:rPr>
                <a:t>weather data</a:t>
              </a:r>
            </a:p>
            <a:p>
              <a:pPr>
                <a:buClr>
                  <a:srgbClr val="1630A3"/>
                </a:buClr>
              </a:pPr>
              <a:endParaRPr lang="en-US" sz="800" dirty="0">
                <a:solidFill>
                  <a:schemeClr val="accent2"/>
                </a:solidFill>
                <a:latin typeface="+mn-lt"/>
                <a:ea typeface="Inter"/>
                <a:cs typeface="Inter"/>
                <a:sym typeface="Inter"/>
              </a:endParaRP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  <a:ea typeface="Inter"/>
                  <a:cs typeface="Inter"/>
                  <a:sym typeface="Inter"/>
                </a:rPr>
                <a:t>July 2021 &amp; 2022 had the most crime</a:t>
              </a:r>
            </a:p>
            <a:p>
              <a:pPr>
                <a:buClr>
                  <a:srgbClr val="1630A3"/>
                </a:buClr>
              </a:pPr>
              <a:endParaRPr lang="en-US" sz="800" dirty="0">
                <a:solidFill>
                  <a:schemeClr val="accent2"/>
                </a:solidFill>
                <a:latin typeface="+mn-lt"/>
                <a:ea typeface="Inter"/>
                <a:cs typeface="Inter"/>
                <a:sym typeface="Inter"/>
              </a:endParaRP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  <a:ea typeface="Inter"/>
                  <a:cs typeface="Inter"/>
                  <a:sym typeface="Inter"/>
                </a:rPr>
                <a:t>January had most crime in 2023</a:t>
              </a:r>
            </a:p>
            <a:p>
              <a:pPr>
                <a:buClr>
                  <a:srgbClr val="1630A3"/>
                </a:buClr>
              </a:pPr>
              <a:endParaRPr lang="en-US" sz="800" dirty="0">
                <a:solidFill>
                  <a:schemeClr val="accent2"/>
                </a:solidFill>
                <a:latin typeface="+mn-lt"/>
                <a:ea typeface="Inter"/>
                <a:cs typeface="Inter"/>
                <a:sym typeface="Inter"/>
              </a:endParaRPr>
            </a:p>
            <a:p>
              <a:pPr marL="171450" indent="-171450">
                <a:buClr>
                  <a:srgbClr val="1630A3"/>
                </a:buClr>
                <a:buFont typeface="Wingdings" panose="05000000000000000000" pitchFamily="2" charset="2"/>
                <a:buChar char="§"/>
              </a:pPr>
              <a:r>
                <a:rPr lang="en-US" sz="1050" dirty="0">
                  <a:solidFill>
                    <a:schemeClr val="accent2"/>
                  </a:solidFill>
                  <a:latin typeface="+mn-lt"/>
                  <a:ea typeface="Inter"/>
                  <a:cs typeface="Inter"/>
                  <a:sym typeface="Inter"/>
                </a:rPr>
                <a:t>Recommend more police patrol during evening hours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2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BFCD-493D-86FD-864B-7FEB4718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03"/>
            <a:ext cx="9144000" cy="2744292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DEMO!</a:t>
            </a:r>
            <a:br>
              <a:rPr lang="en-US" sz="3200" dirty="0">
                <a:solidFill>
                  <a:schemeClr val="bg2"/>
                </a:solidFill>
              </a:rPr>
            </a:br>
            <a:br>
              <a:rPr lang="en-US" sz="18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AFTERWARD YOU CAN 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ASK QUESTIONS</a:t>
            </a:r>
            <a:br>
              <a:rPr lang="en-US" sz="3200" dirty="0">
                <a:solidFill>
                  <a:schemeClr val="bg2"/>
                </a:solidFill>
              </a:rPr>
            </a:br>
            <a:br>
              <a:rPr lang="en-US" sz="1800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WIN A PAIR OF VIRTUAL SHADES</a:t>
            </a:r>
            <a:r>
              <a:rPr lang="en-US" sz="4000" dirty="0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5" name="Graphic 4" descr="Sunglasses with solid fill">
            <a:extLst>
              <a:ext uri="{FF2B5EF4-FFF2-40B4-BE49-F238E27FC236}">
                <a16:creationId xmlns:a16="http://schemas.microsoft.com/office/drawing/2014/main" id="{9F3A68CA-3584-9E12-3E5F-DD86839A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55161" y="2467487"/>
            <a:ext cx="1038819" cy="1038819"/>
          </a:xfrm>
          <a:prstGeom prst="rect">
            <a:avLst/>
          </a:prstGeom>
        </p:spPr>
      </p:pic>
      <p:pic>
        <p:nvPicPr>
          <p:cNvPr id="7" name="Google Shape;356;p42">
            <a:extLst>
              <a:ext uri="{FF2B5EF4-FFF2-40B4-BE49-F238E27FC236}">
                <a16:creationId xmlns:a16="http://schemas.microsoft.com/office/drawing/2014/main" id="{8DD2B762-BEBE-754A-771C-6F4DC96806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7" r="2217"/>
          <a:stretch/>
        </p:blipFill>
        <p:spPr>
          <a:xfrm>
            <a:off x="3983179" y="4039692"/>
            <a:ext cx="782782" cy="8081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6B555E5A-2483-DD9F-0C7D-95E07E42F0AB}"/>
              </a:ext>
            </a:extLst>
          </p:cNvPr>
          <p:cNvSpPr/>
          <p:nvPr/>
        </p:nvSpPr>
        <p:spPr>
          <a:xfrm rot="20515124">
            <a:off x="6730002" y="3109481"/>
            <a:ext cx="2124604" cy="1652633"/>
          </a:xfrm>
          <a:prstGeom prst="irregularSeal1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" dirty="0">
                <a:solidFill>
                  <a:schemeClr val="accent1"/>
                </a:solidFill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42133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Shape 338">
          <a:extLst>
            <a:ext uri="{FF2B5EF4-FFF2-40B4-BE49-F238E27FC236}">
              <a16:creationId xmlns:a16="http://schemas.microsoft.com/office/drawing/2014/main" id="{70B2A3DB-A12B-6606-E74E-B5E371A3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>
            <a:extLst>
              <a:ext uri="{FF2B5EF4-FFF2-40B4-BE49-F238E27FC236}">
                <a16:creationId xmlns:a16="http://schemas.microsoft.com/office/drawing/2014/main" id="{2119C291-3FD9-81B5-43F8-6E5A6B7D91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003373"/>
            <a:ext cx="44793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Appendix</a:t>
            </a:r>
            <a:endParaRPr sz="3300" dirty="0"/>
          </a:p>
        </p:txBody>
      </p:sp>
      <p:pic>
        <p:nvPicPr>
          <p:cNvPr id="341" name="Google Shape;341;p41" descr="Abstract image of blue ribbons on a black background.">
            <a:extLst>
              <a:ext uri="{FF2B5EF4-FFF2-40B4-BE49-F238E27FC236}">
                <a16:creationId xmlns:a16="http://schemas.microsoft.com/office/drawing/2014/main" id="{AF4A726C-DDCB-070F-7A6A-44BF283254A9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2943" r="32255"/>
          <a:stretch/>
        </p:blipFill>
        <p:spPr>
          <a:xfrm>
            <a:off x="5039775" y="196800"/>
            <a:ext cx="3905400" cy="4749900"/>
          </a:xfrm>
          <a:prstGeom prst="roundRect">
            <a:avLst>
              <a:gd name="adj" fmla="val 16667"/>
            </a:avLst>
          </a:prstGeom>
        </p:spPr>
      </p:pic>
      <p:pic>
        <p:nvPicPr>
          <p:cNvPr id="343" name="Google Shape;343;p41">
            <a:extLst>
              <a:ext uri="{FF2B5EF4-FFF2-40B4-BE49-F238E27FC236}">
                <a16:creationId xmlns:a16="http://schemas.microsoft.com/office/drawing/2014/main" id="{C9B4F6ED-E8FA-022C-FCAC-CBE762A559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600" y="3929103"/>
            <a:ext cx="1017574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>
            <a:extLst>
              <a:ext uri="{FF2B5EF4-FFF2-40B4-BE49-F238E27FC236}">
                <a16:creationId xmlns:a16="http://schemas.microsoft.com/office/drawing/2014/main" id="{95C41F1C-03AC-C175-ABEE-F34C43E3DC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319" b="-1319"/>
          <a:stretch/>
        </p:blipFill>
        <p:spPr>
          <a:xfrm>
            <a:off x="4431900" y="0"/>
            <a:ext cx="4712100" cy="520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75;p43">
            <a:extLst>
              <a:ext uri="{FF2B5EF4-FFF2-40B4-BE49-F238E27FC236}">
                <a16:creationId xmlns:a16="http://schemas.microsoft.com/office/drawing/2014/main" id="{5A576DA5-865D-BE0D-F7DC-6B2C8A8C712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6345" y="297873"/>
            <a:ext cx="990600" cy="975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04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61">
          <a:extLst>
            <a:ext uri="{FF2B5EF4-FFF2-40B4-BE49-F238E27FC236}">
              <a16:creationId xmlns:a16="http://schemas.microsoft.com/office/drawing/2014/main" id="{D9979386-7A04-6A0A-215F-9CDCFE7E1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>
            <a:extLst>
              <a:ext uri="{FF2B5EF4-FFF2-40B4-BE49-F238E27FC236}">
                <a16:creationId xmlns:a16="http://schemas.microsoft.com/office/drawing/2014/main" id="{B4C34FF9-0C44-7DF6-5452-595EE423A8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8505" y="195018"/>
            <a:ext cx="67677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Files</a:t>
            </a:r>
            <a:endParaRPr dirty="0"/>
          </a:p>
        </p:txBody>
      </p:sp>
      <p:sp>
        <p:nvSpPr>
          <p:cNvPr id="465" name="Google Shape;465;p51">
            <a:extLst>
              <a:ext uri="{FF2B5EF4-FFF2-40B4-BE49-F238E27FC236}">
                <a16:creationId xmlns:a16="http://schemas.microsoft.com/office/drawing/2014/main" id="{AFCE9398-4488-3B00-DC80-8D2EBAB2A8EF}"/>
              </a:ext>
            </a:extLst>
          </p:cNvPr>
          <p:cNvSpPr txBox="1"/>
          <p:nvPr/>
        </p:nvSpPr>
        <p:spPr>
          <a:xfrm>
            <a:off x="631089" y="1106466"/>
            <a:ext cx="6767700" cy="17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en-US" sz="1050" b="1" dirty="0">
                <a:solidFill>
                  <a:schemeClr val="dk2"/>
                </a:solidFill>
                <a:latin typeface="+mn-lt"/>
                <a:ea typeface="Inter"/>
                <a:cs typeface="Inter"/>
                <a:sym typeface="Inter"/>
              </a:rPr>
              <a:t>Cities in US with highest crime rates</a:t>
            </a:r>
            <a:endParaRPr lang="en-US" sz="1050" b="1" dirty="0">
              <a:solidFill>
                <a:srgbClr val="A4C2F4"/>
              </a:solidFill>
              <a:latin typeface="+mn-lt"/>
              <a:ea typeface="Inter"/>
              <a:cs typeface="Inter"/>
              <a:sym typeface="Inter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52400" lvl="1">
              <a:buClr>
                <a:schemeClr val="dk2"/>
              </a:buClr>
              <a:buSzPts val="1200"/>
            </a:pPr>
            <a:r>
              <a:rPr lang="en-US" sz="1050" dirty="0">
                <a:solidFill>
                  <a:schemeClr val="accent2"/>
                </a:solidFill>
                <a:latin typeface="+mn-lt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https://getsafeandsound.com/blog/most-dangerous-city-in-america/#:~:text=1.,Memphis&amp;text=Memphis%20has%20one%20of%20the,policing%20and%20community%20engagement%20initiatives</a:t>
            </a:r>
            <a:br>
              <a:rPr lang="en-US" sz="1050" dirty="0">
                <a:solidFill>
                  <a:schemeClr val="accent2"/>
                </a:solidFill>
                <a:latin typeface="+mn-lt"/>
                <a:ea typeface="Inter"/>
                <a:cs typeface="Inter"/>
                <a:sym typeface="Inter"/>
              </a:rPr>
            </a:br>
            <a:br>
              <a:rPr lang="en-US" sz="1050" dirty="0">
                <a:solidFill>
                  <a:schemeClr val="dk2"/>
                </a:solidFill>
                <a:latin typeface="+mn-lt"/>
                <a:ea typeface="Inter"/>
                <a:cs typeface="Inter"/>
                <a:sym typeface="Inter"/>
              </a:rPr>
            </a:br>
            <a:endParaRPr lang="en-US" sz="1050" dirty="0">
              <a:solidFill>
                <a:schemeClr val="dk2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152400" lvl="1">
              <a:buClr>
                <a:schemeClr val="dk2"/>
              </a:buClr>
              <a:buSzPts val="1200"/>
            </a:pPr>
            <a:r>
              <a:rPr lang="en-US" sz="1050" b="1" dirty="0">
                <a:solidFill>
                  <a:schemeClr val="dk2"/>
                </a:solidFill>
                <a:latin typeface="+mn-lt"/>
                <a:ea typeface="Inter"/>
                <a:cs typeface="Inter"/>
                <a:sym typeface="Inter"/>
              </a:rPr>
              <a:t>US News &amp; World Report Real Estate Crime Rankings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en-US" sz="1050" dirty="0">
                <a:solidFill>
                  <a:schemeClr val="accent2"/>
                </a:solidFill>
                <a:latin typeface="+mn-lt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https://realestate.usnews.com/places/rankings/most-dangerous-places</a:t>
            </a:r>
            <a:endParaRPr lang="en-US" sz="1050" dirty="0">
              <a:solidFill>
                <a:schemeClr val="accent2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br>
              <a:rPr lang="en-US" sz="1050" dirty="0">
                <a:solidFill>
                  <a:schemeClr val="dk2"/>
                </a:solidFill>
                <a:latin typeface="+mn-lt"/>
                <a:ea typeface="Inter"/>
                <a:cs typeface="Inter"/>
                <a:sym typeface="Inter"/>
              </a:rPr>
            </a:br>
            <a:endParaRPr lang="en-US" sz="1050" dirty="0">
              <a:solidFill>
                <a:schemeClr val="dk2"/>
              </a:solidFill>
              <a:latin typeface="+mn-lt"/>
              <a:ea typeface="Inter"/>
              <a:cs typeface="Inter"/>
              <a:sym typeface="Inter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</a:pPr>
            <a:r>
              <a:rPr lang="en-US" sz="1050" b="1" dirty="0">
                <a:solidFill>
                  <a:schemeClr val="dk2"/>
                </a:solidFill>
                <a:latin typeface="+mn-lt"/>
                <a:ea typeface="Inter"/>
                <a:cs typeface="Inter"/>
                <a:sym typeface="Inter"/>
              </a:rPr>
              <a:t>St. Louis, MO Metropolitan Police Department Data File</a:t>
            </a:r>
          </a:p>
          <a:p>
            <a:pPr marL="152400">
              <a:buClr>
                <a:schemeClr val="dk2"/>
              </a:buClr>
              <a:buSzPts val="1200"/>
            </a:pPr>
            <a:r>
              <a:rPr lang="en-US" sz="1050" u="sng" dirty="0">
                <a:solidFill>
                  <a:schemeClr val="dk1"/>
                </a:solidFill>
                <a:latin typeface="+mn-lt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https://slmpd.org/stats/slmpd-downloadable-crime-files/?dpage=1</a:t>
            </a:r>
            <a:endParaRPr lang="en-US" sz="1050" u="sng" dirty="0">
              <a:solidFill>
                <a:schemeClr val="dk1"/>
              </a:solidFill>
              <a:latin typeface="+mn-l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endParaRPr lang="en-US"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endParaRPr lang="en-US"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endParaRPr lang="en-US"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" name="Google Shape;356;p42">
            <a:extLst>
              <a:ext uri="{FF2B5EF4-FFF2-40B4-BE49-F238E27FC236}">
                <a16:creationId xmlns:a16="http://schemas.microsoft.com/office/drawing/2014/main" id="{6085D706-E622-3763-5C7D-6CBFDE1BD8F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7" r="2217"/>
          <a:stretch/>
        </p:blipFill>
        <p:spPr>
          <a:xfrm>
            <a:off x="8271164" y="4285539"/>
            <a:ext cx="782782" cy="808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39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/>
          <p:nvPr/>
        </p:nvSpPr>
        <p:spPr>
          <a:xfrm>
            <a:off x="7768125" y="-125"/>
            <a:ext cx="1375800" cy="514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43"/>
          <p:cNvSpPr txBox="1">
            <a:spLocks noGrp="1"/>
          </p:cNvSpPr>
          <p:nvPr>
            <p:ph type="subTitle" idx="6"/>
          </p:nvPr>
        </p:nvSpPr>
        <p:spPr>
          <a:xfrm>
            <a:off x="1723600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Luther Johnson</a:t>
            </a:r>
            <a:endParaRPr sz="1000"/>
          </a:p>
        </p:txBody>
      </p:sp>
      <p:sp>
        <p:nvSpPr>
          <p:cNvPr id="365" name="Google Shape;365;p43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66" name="Google Shape;366;p43"/>
          <p:cNvSpPr txBox="1">
            <a:spLocks noGrp="1"/>
          </p:cNvSpPr>
          <p:nvPr>
            <p:ph type="subTitle" idx="6"/>
          </p:nvPr>
        </p:nvSpPr>
        <p:spPr>
          <a:xfrm>
            <a:off x="4088988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Eshumael Manhanzva</a:t>
            </a:r>
            <a:endParaRPr sz="1300"/>
          </a:p>
        </p:txBody>
      </p:sp>
      <p:sp>
        <p:nvSpPr>
          <p:cNvPr id="367" name="Google Shape;367;p43"/>
          <p:cNvSpPr txBox="1">
            <a:spLocks noGrp="1"/>
          </p:cNvSpPr>
          <p:nvPr>
            <p:ph type="subTitle" idx="6"/>
          </p:nvPr>
        </p:nvSpPr>
        <p:spPr>
          <a:xfrm>
            <a:off x="54347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Leslie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Bland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ubTitle" idx="6"/>
          </p:nvPr>
        </p:nvSpPr>
        <p:spPr>
          <a:xfrm>
            <a:off x="652767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Saurabh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Singh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79" r="24279"/>
          <a:stretch/>
        </p:blipFill>
        <p:spPr>
          <a:xfrm>
            <a:off x="543463" y="1466258"/>
            <a:ext cx="965700" cy="1056000"/>
          </a:xfrm>
          <a:prstGeom prst="roundRect">
            <a:avLst>
              <a:gd name="adj" fmla="val 16667"/>
            </a:avLst>
          </a:prstGeom>
        </p:spPr>
      </p:pic>
      <p:sp>
        <p:nvSpPr>
          <p:cNvPr id="370" name="Google Shape;370;p43"/>
          <p:cNvSpPr txBox="1">
            <a:spLocks noGrp="1"/>
          </p:cNvSpPr>
          <p:nvPr>
            <p:ph type="subTitle" idx="6"/>
          </p:nvPr>
        </p:nvSpPr>
        <p:spPr>
          <a:xfrm>
            <a:off x="2903713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Cameron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Keplinger</a:t>
            </a:r>
            <a:endParaRPr sz="1000"/>
          </a:p>
        </p:txBody>
      </p:sp>
      <p:sp>
        <p:nvSpPr>
          <p:cNvPr id="371" name="Google Shape;371;p43"/>
          <p:cNvSpPr txBox="1">
            <a:spLocks noGrp="1"/>
          </p:cNvSpPr>
          <p:nvPr>
            <p:ph type="subTitle" idx="6"/>
          </p:nvPr>
        </p:nvSpPr>
        <p:spPr>
          <a:xfrm>
            <a:off x="531372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Valarie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Miller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subTitle" idx="6"/>
          </p:nvPr>
        </p:nvSpPr>
        <p:spPr>
          <a:xfrm>
            <a:off x="7926488" y="2571752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Tyler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Shubert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3867650" y="5456758"/>
            <a:ext cx="965700" cy="18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 Role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7925513" y="3142458"/>
            <a:ext cx="965700" cy="18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Teaching</a:t>
            </a:r>
            <a:b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Assistant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6" name="Google Shape;3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0089" r="25862" b="40898"/>
          <a:stretch/>
        </p:blipFill>
        <p:spPr>
          <a:xfrm>
            <a:off x="1724951" y="14662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7" name="Google Shape;37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9910" r="11243" b="13778"/>
          <a:stretch/>
        </p:blipFill>
        <p:spPr>
          <a:xfrm>
            <a:off x="291797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8" name="Google Shape;378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24052" r="14336" b="32628"/>
          <a:stretch/>
        </p:blipFill>
        <p:spPr>
          <a:xfrm>
            <a:off x="410522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9" name="Google Shape;379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>
            <a:alphaModFix/>
          </a:blip>
          <a:srcRect l="14901" t="4021" r="14908" b="12887"/>
          <a:stretch/>
        </p:blipFill>
        <p:spPr>
          <a:xfrm>
            <a:off x="792552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80" name="Google Shape;380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8">
            <a:alphaModFix/>
          </a:blip>
          <a:srcRect l="4279" r="4270"/>
          <a:stretch/>
        </p:blipFill>
        <p:spPr>
          <a:xfrm>
            <a:off x="5300576" y="1487883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81" name="Google Shape;381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9">
            <a:alphaModFix/>
          </a:blip>
          <a:srcRect l="2543" t="14000" r="2552" b="9200"/>
          <a:stretch/>
        </p:blipFill>
        <p:spPr>
          <a:xfrm>
            <a:off x="6534338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" name="Graphic 2" descr="Sunglasses with solid fill">
            <a:extLst>
              <a:ext uri="{FF2B5EF4-FFF2-40B4-BE49-F238E27FC236}">
                <a16:creationId xmlns:a16="http://schemas.microsoft.com/office/drawing/2014/main" id="{998E4140-72DC-FE7C-D2F0-B55806546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9334">
            <a:off x="4433251" y="1667594"/>
            <a:ext cx="487612" cy="487612"/>
          </a:xfrm>
          <a:prstGeom prst="rect">
            <a:avLst/>
          </a:prstGeom>
        </p:spPr>
      </p:pic>
      <p:pic>
        <p:nvPicPr>
          <p:cNvPr id="4" name="Graphic 3" descr="Sunglasses with solid fill">
            <a:extLst>
              <a:ext uri="{FF2B5EF4-FFF2-40B4-BE49-F238E27FC236}">
                <a16:creationId xmlns:a16="http://schemas.microsoft.com/office/drawing/2014/main" id="{94B7721D-675E-0537-8994-DB3D47F97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3319" y="1681291"/>
            <a:ext cx="526536" cy="526536"/>
          </a:xfrm>
          <a:prstGeom prst="rect">
            <a:avLst/>
          </a:prstGeom>
        </p:spPr>
      </p:pic>
      <p:pic>
        <p:nvPicPr>
          <p:cNvPr id="5" name="Graphic 4" descr="Sunglasses with solid fill">
            <a:extLst>
              <a:ext uri="{FF2B5EF4-FFF2-40B4-BE49-F238E27FC236}">
                <a16:creationId xmlns:a16="http://schemas.microsoft.com/office/drawing/2014/main" id="{D3E67BBC-7F96-353E-0122-C4CDC27C5D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6357" y="1701914"/>
            <a:ext cx="525331" cy="506989"/>
          </a:xfrm>
          <a:prstGeom prst="rect">
            <a:avLst/>
          </a:prstGeom>
        </p:spPr>
      </p:pic>
      <p:pic>
        <p:nvPicPr>
          <p:cNvPr id="6" name="Graphic 5" descr="Sunglasses with solid fill">
            <a:extLst>
              <a:ext uri="{FF2B5EF4-FFF2-40B4-BE49-F238E27FC236}">
                <a16:creationId xmlns:a16="http://schemas.microsoft.com/office/drawing/2014/main" id="{4C9AD54A-9938-1745-5D5F-1D25A1F72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2281" y="1609857"/>
            <a:ext cx="487612" cy="487612"/>
          </a:xfrm>
          <a:prstGeom prst="rect">
            <a:avLst/>
          </a:prstGeom>
        </p:spPr>
      </p:pic>
      <p:pic>
        <p:nvPicPr>
          <p:cNvPr id="7" name="Graphic 6" descr="Sunglasses with solid fill">
            <a:extLst>
              <a:ext uri="{FF2B5EF4-FFF2-40B4-BE49-F238E27FC236}">
                <a16:creationId xmlns:a16="http://schemas.microsoft.com/office/drawing/2014/main" id="{2A44853C-2DA9-9B03-CA71-AECC1B7116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59239" y="1646689"/>
            <a:ext cx="487612" cy="487612"/>
          </a:xfrm>
          <a:prstGeom prst="rect">
            <a:avLst/>
          </a:prstGeom>
        </p:spPr>
      </p:pic>
      <p:pic>
        <p:nvPicPr>
          <p:cNvPr id="8" name="Graphic 7" descr="Sunglasses with solid fill">
            <a:extLst>
              <a:ext uri="{FF2B5EF4-FFF2-40B4-BE49-F238E27FC236}">
                <a16:creationId xmlns:a16="http://schemas.microsoft.com/office/drawing/2014/main" id="{BCC79A9F-F45F-DB14-BF9C-12836E7A4C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48035">
            <a:off x="684391" y="1737354"/>
            <a:ext cx="487612" cy="565352"/>
          </a:xfrm>
          <a:prstGeom prst="rect">
            <a:avLst/>
          </a:prstGeom>
        </p:spPr>
      </p:pic>
      <p:pic>
        <p:nvPicPr>
          <p:cNvPr id="9" name="Graphic 8" descr="Sunglasses with solid fill">
            <a:extLst>
              <a:ext uri="{FF2B5EF4-FFF2-40B4-BE49-F238E27FC236}">
                <a16:creationId xmlns:a16="http://schemas.microsoft.com/office/drawing/2014/main" id="{EEE7D347-115A-AF70-F6D0-1792C7C12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2925" y="1646689"/>
            <a:ext cx="487612" cy="487612"/>
          </a:xfrm>
          <a:prstGeom prst="rect">
            <a:avLst/>
          </a:prstGeom>
        </p:spPr>
      </p:pic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4BC09833-74F7-6C2D-9D5D-5932BA609F0F}"/>
              </a:ext>
            </a:extLst>
          </p:cNvPr>
          <p:cNvSpPr/>
          <p:nvPr/>
        </p:nvSpPr>
        <p:spPr>
          <a:xfrm rot="20515124">
            <a:off x="5517727" y="3423279"/>
            <a:ext cx="2124604" cy="1652633"/>
          </a:xfrm>
          <a:prstGeom prst="irregularSeal1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50" dirty="0">
                <a:solidFill>
                  <a:schemeClr val="bg2"/>
                </a:solidFill>
                <a:latin typeface="Arial Black" panose="020B0A04020102020204" pitchFamily="34" charset="0"/>
              </a:rPr>
              <a:t>Check out our cool shades!</a:t>
            </a:r>
          </a:p>
        </p:txBody>
      </p:sp>
      <p:pic>
        <p:nvPicPr>
          <p:cNvPr id="13" name="Google Shape;356;p42">
            <a:extLst>
              <a:ext uri="{FF2B5EF4-FFF2-40B4-BE49-F238E27FC236}">
                <a16:creationId xmlns:a16="http://schemas.microsoft.com/office/drawing/2014/main" id="{74926DA1-AE59-5124-7B65-6F0445F6658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2207" r="2217"/>
          <a:stretch/>
        </p:blipFill>
        <p:spPr>
          <a:xfrm>
            <a:off x="8317485" y="4307630"/>
            <a:ext cx="782782" cy="80811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2F5DA4-9FD8-1FD3-7392-C58CE757292E}"/>
              </a:ext>
            </a:extLst>
          </p:cNvPr>
          <p:cNvSpPr/>
          <p:nvPr/>
        </p:nvSpPr>
        <p:spPr>
          <a:xfrm>
            <a:off x="450849" y="269358"/>
            <a:ext cx="428700" cy="276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Google Shape;363;p43"/>
          <p:cNvSpPr txBox="1">
            <a:spLocks noGrp="1"/>
          </p:cNvSpPr>
          <p:nvPr>
            <p:ph type="title"/>
          </p:nvPr>
        </p:nvSpPr>
        <p:spPr>
          <a:xfrm>
            <a:off x="450862" y="387644"/>
            <a:ext cx="7317263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Meet Team 8: </a:t>
            </a:r>
            <a:r>
              <a:rPr lang="en" sz="2800" b="0" dirty="0"/>
              <a:t>Data Science Squad</a:t>
            </a:r>
            <a:endParaRPr sz="2800"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ack and white dog tilting head">
            <a:extLst>
              <a:ext uri="{FF2B5EF4-FFF2-40B4-BE49-F238E27FC236}">
                <a16:creationId xmlns:a16="http://schemas.microsoft.com/office/drawing/2014/main" id="{AB80A0DA-DA04-3098-5FE2-668ADD22D93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2669" r="12669"/>
          <a:stretch>
            <a:fillRect/>
          </a:stretch>
        </p:blipFill>
        <p:spPr/>
      </p:pic>
      <p:pic>
        <p:nvPicPr>
          <p:cNvPr id="15" name="Picture Placeholder 14" descr="Looking down a canal in Venice">
            <a:extLst>
              <a:ext uri="{FF2B5EF4-FFF2-40B4-BE49-F238E27FC236}">
                <a16:creationId xmlns:a16="http://schemas.microsoft.com/office/drawing/2014/main" id="{DA7A44F8-2D9E-644E-1918-683CC7A5FE3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l="18857" r="18857"/>
          <a:stretch>
            <a:fillRect/>
          </a:stretch>
        </p:blipFill>
        <p:spPr/>
      </p:pic>
      <p:pic>
        <p:nvPicPr>
          <p:cNvPr id="17" name="Picture Placeholder 16" descr="Computer script on a screen">
            <a:extLst>
              <a:ext uri="{FF2B5EF4-FFF2-40B4-BE49-F238E27FC236}">
                <a16:creationId xmlns:a16="http://schemas.microsoft.com/office/drawing/2014/main" id="{6F837371-E0D5-B2B8-FA55-98310906CC86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l="18865" r="18865"/>
          <a:stretch>
            <a:fillRect/>
          </a:stretch>
        </p:blipFill>
        <p:spPr/>
      </p:pic>
      <p:pic>
        <p:nvPicPr>
          <p:cNvPr id="19" name="Picture Placeholder 18" descr="A close up of colorful chameleon">
            <a:extLst>
              <a:ext uri="{FF2B5EF4-FFF2-40B4-BE49-F238E27FC236}">
                <a16:creationId xmlns:a16="http://schemas.microsoft.com/office/drawing/2014/main" id="{009C260B-5801-7965-1C33-3478DED7CEA2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6"/>
          <a:srcRect l="18870" r="18870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B139DE-ED5B-0E70-D442-058CFAC7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99" y="298927"/>
            <a:ext cx="6767700" cy="182880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11" name="Google Shape;356;p42">
            <a:extLst>
              <a:ext uri="{FF2B5EF4-FFF2-40B4-BE49-F238E27FC236}">
                <a16:creationId xmlns:a16="http://schemas.microsoft.com/office/drawing/2014/main" id="{58D93008-597C-304A-70B4-55A27A4EE75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7" r="2217"/>
          <a:stretch/>
        </p:blipFill>
        <p:spPr>
          <a:xfrm>
            <a:off x="8305801" y="4282147"/>
            <a:ext cx="782782" cy="80811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6A462B-D937-7985-C4DA-F31178F13D34}"/>
              </a:ext>
            </a:extLst>
          </p:cNvPr>
          <p:cNvSpPr txBox="1"/>
          <p:nvPr/>
        </p:nvSpPr>
        <p:spPr>
          <a:xfrm>
            <a:off x="450849" y="3199639"/>
            <a:ext cx="194598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+mn-lt"/>
              </a:rPr>
              <a:t>Curious about correlation of weather &amp; crime</a:t>
            </a:r>
          </a:p>
          <a:p>
            <a:endParaRPr lang="en-US" sz="300" b="1" dirty="0">
              <a:solidFill>
                <a:schemeClr val="bg1"/>
              </a:solidFill>
              <a:latin typeface="+mn-lt"/>
            </a:endParaRP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950" dirty="0">
                <a:solidFill>
                  <a:schemeClr val="bg1"/>
                </a:solidFill>
                <a:latin typeface="+mn-lt"/>
              </a:rPr>
              <a:t>Selected St. Louis, MO</a:t>
            </a: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/>
              </a:solidFill>
              <a:latin typeface="+mn-lt"/>
            </a:endParaRP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950" dirty="0">
                <a:solidFill>
                  <a:schemeClr val="bg1"/>
                </a:solidFill>
                <a:latin typeface="+mn-lt"/>
              </a:rPr>
              <a:t>Among top 10 cities in US with highest crime rates</a:t>
            </a: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/>
              </a:solidFill>
              <a:latin typeface="+mn-lt"/>
            </a:endParaRP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950" dirty="0">
                <a:solidFill>
                  <a:schemeClr val="bg1"/>
                </a:solidFill>
                <a:latin typeface="+mn-lt"/>
              </a:rPr>
              <a:t>Too much to analyze </a:t>
            </a:r>
            <a:br>
              <a:rPr lang="en-US" sz="950" dirty="0">
                <a:solidFill>
                  <a:schemeClr val="bg1"/>
                </a:solidFill>
                <a:latin typeface="+mn-lt"/>
              </a:rPr>
            </a:br>
            <a:r>
              <a:rPr lang="en-US" sz="950" dirty="0">
                <a:solidFill>
                  <a:schemeClr val="bg1"/>
                </a:solidFill>
                <a:latin typeface="+mn-lt"/>
              </a:rPr>
              <a:t>weather &amp; crime </a:t>
            </a:r>
          </a:p>
        </p:txBody>
      </p:sp>
      <p:pic>
        <p:nvPicPr>
          <p:cNvPr id="24" name="Google Shape;356;p42">
            <a:extLst>
              <a:ext uri="{FF2B5EF4-FFF2-40B4-BE49-F238E27FC236}">
                <a16:creationId xmlns:a16="http://schemas.microsoft.com/office/drawing/2014/main" id="{7121766C-EA9E-7ABF-F9CD-E64E6A2832D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7" r="2217"/>
          <a:stretch/>
        </p:blipFill>
        <p:spPr>
          <a:xfrm>
            <a:off x="8319656" y="4282147"/>
            <a:ext cx="782782" cy="80811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0DF168-A5E1-C6A5-EE30-A90BB60327E4}"/>
              </a:ext>
            </a:extLst>
          </p:cNvPr>
          <p:cNvSpPr txBox="1"/>
          <p:nvPr/>
        </p:nvSpPr>
        <p:spPr>
          <a:xfrm>
            <a:off x="2684205" y="3199639"/>
            <a:ext cx="1466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+mn-lt"/>
              </a:rPr>
              <a:t>Narrowed scope to crime in St. Louis</a:t>
            </a:r>
          </a:p>
          <a:p>
            <a:endParaRPr lang="en-US" sz="300" b="1" dirty="0">
              <a:solidFill>
                <a:schemeClr val="bg1"/>
              </a:solidFill>
              <a:latin typeface="+mn-lt"/>
            </a:endParaRP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950" dirty="0">
                <a:solidFill>
                  <a:schemeClr val="bg1"/>
                </a:solidFill>
                <a:latin typeface="+mn-lt"/>
              </a:rPr>
              <a:t>Last 3 years </a:t>
            </a:r>
            <a:br>
              <a:rPr lang="en-US" sz="950" dirty="0">
                <a:solidFill>
                  <a:schemeClr val="bg1"/>
                </a:solidFill>
                <a:latin typeface="+mn-lt"/>
              </a:rPr>
            </a:br>
            <a:r>
              <a:rPr lang="en-US" sz="950" dirty="0">
                <a:solidFill>
                  <a:schemeClr val="bg1"/>
                </a:solidFill>
                <a:latin typeface="+mn-lt"/>
              </a:rPr>
              <a:t>(2021-2023)</a:t>
            </a: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/>
              </a:solidFill>
              <a:latin typeface="+mn-lt"/>
            </a:endParaRP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950" dirty="0">
                <a:solidFill>
                  <a:schemeClr val="bg1"/>
                </a:solidFill>
                <a:latin typeface="+mn-lt"/>
              </a:rPr>
              <a:t>Further reduced to Top 5 crimes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F0D8C7-028A-21DF-1DFF-89BD49327F6F}"/>
              </a:ext>
            </a:extLst>
          </p:cNvPr>
          <p:cNvSpPr txBox="1"/>
          <p:nvPr/>
        </p:nvSpPr>
        <p:spPr>
          <a:xfrm>
            <a:off x="4704240" y="3199639"/>
            <a:ext cx="146640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+mn-lt"/>
              </a:rPr>
              <a:t>Analyzed trends &amp; patterns across </a:t>
            </a:r>
            <a:br>
              <a:rPr lang="en-US" sz="1050" b="1" dirty="0">
                <a:solidFill>
                  <a:schemeClr val="bg1"/>
                </a:solidFill>
                <a:latin typeface="+mn-lt"/>
              </a:rPr>
            </a:br>
            <a:r>
              <a:rPr lang="en-US" sz="1050" b="1" dirty="0">
                <a:solidFill>
                  <a:schemeClr val="bg1"/>
                </a:solidFill>
                <a:latin typeface="+mn-lt"/>
              </a:rPr>
              <a:t>3 key dimensions</a:t>
            </a:r>
          </a:p>
          <a:p>
            <a:endParaRPr lang="en-US" sz="300" b="1" dirty="0">
              <a:solidFill>
                <a:schemeClr val="bg1"/>
              </a:solidFill>
              <a:latin typeface="+mn-lt"/>
            </a:endParaRPr>
          </a:p>
          <a:p>
            <a:pPr marL="171450" lvl="8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Time of day</a:t>
            </a:r>
          </a:p>
          <a:p>
            <a:pPr marL="171450" lvl="8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/>
              </a:solidFill>
              <a:latin typeface="+mn-lt"/>
            </a:endParaRPr>
          </a:p>
          <a:p>
            <a:pPr marL="171450" lvl="4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Month-to-month</a:t>
            </a:r>
          </a:p>
          <a:p>
            <a:pPr marL="171450" lvl="4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/>
              </a:solidFill>
              <a:latin typeface="+mn-lt"/>
            </a:endParaRPr>
          </a:p>
          <a:p>
            <a:pPr marL="171450" lvl="4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Seasonality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C76814-8315-D84A-1626-D68A135DC2D7}"/>
              </a:ext>
            </a:extLst>
          </p:cNvPr>
          <p:cNvSpPr txBox="1"/>
          <p:nvPr/>
        </p:nvSpPr>
        <p:spPr>
          <a:xfrm>
            <a:off x="6633147" y="3228653"/>
            <a:ext cx="1409417" cy="10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+mn-lt"/>
              </a:rPr>
              <a:t>Discovered</a:t>
            </a:r>
          </a:p>
          <a:p>
            <a:endParaRPr lang="en-US" sz="300" b="1" dirty="0">
              <a:solidFill>
                <a:schemeClr val="bg1"/>
              </a:solidFill>
              <a:latin typeface="+mn-lt"/>
            </a:endParaRP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950" dirty="0">
                <a:solidFill>
                  <a:schemeClr val="bg1"/>
                </a:solidFill>
                <a:latin typeface="+mn-lt"/>
              </a:rPr>
              <a:t>Data can tell a </a:t>
            </a:r>
            <a:br>
              <a:rPr lang="en-US" sz="950" dirty="0">
                <a:solidFill>
                  <a:schemeClr val="bg1"/>
                </a:solidFill>
                <a:latin typeface="+mn-lt"/>
              </a:rPr>
            </a:br>
            <a:r>
              <a:rPr lang="en-US" sz="950" dirty="0">
                <a:solidFill>
                  <a:schemeClr val="bg1"/>
                </a:solidFill>
                <a:latin typeface="+mn-lt"/>
              </a:rPr>
              <a:t>different story</a:t>
            </a: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800" dirty="0">
              <a:solidFill>
                <a:schemeClr val="bg1"/>
              </a:solidFill>
              <a:latin typeface="+mn-lt"/>
            </a:endParaRPr>
          </a:p>
          <a:p>
            <a: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950" dirty="0">
                <a:solidFill>
                  <a:schemeClr val="bg1"/>
                </a:solidFill>
                <a:latin typeface="+mn-lt"/>
              </a:rPr>
              <a:t>Use data to affect change</a:t>
            </a:r>
          </a:p>
        </p:txBody>
      </p:sp>
    </p:spTree>
    <p:extLst>
      <p:ext uri="{BB962C8B-B14F-4D97-AF65-F5344CB8AC3E}">
        <p14:creationId xmlns:p14="http://schemas.microsoft.com/office/powerpoint/2010/main" val="3830260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Shape 385">
          <a:extLst>
            <a:ext uri="{FF2B5EF4-FFF2-40B4-BE49-F238E27FC236}">
              <a16:creationId xmlns:a16="http://schemas.microsoft.com/office/drawing/2014/main" id="{93B93F14-4606-74C7-6848-8E88330E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>
            <a:extLst>
              <a:ext uri="{FF2B5EF4-FFF2-40B4-BE49-F238E27FC236}">
                <a16:creationId xmlns:a16="http://schemas.microsoft.com/office/drawing/2014/main" id="{222888AD-978C-61E5-6469-0234AA4E43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1824" y="93218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Our Goals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22469-73D8-536E-D473-0C330ECF20DC}"/>
              </a:ext>
            </a:extLst>
          </p:cNvPr>
          <p:cNvGrpSpPr/>
          <p:nvPr/>
        </p:nvGrpSpPr>
        <p:grpSpPr>
          <a:xfrm>
            <a:off x="542000" y="1146220"/>
            <a:ext cx="7582843" cy="3793627"/>
            <a:chOff x="542000" y="1146220"/>
            <a:chExt cx="7582843" cy="379362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6F598C3-D7F5-5DC9-E130-91B266653ABF}"/>
                </a:ext>
              </a:extLst>
            </p:cNvPr>
            <p:cNvSpPr/>
            <p:nvPr/>
          </p:nvSpPr>
          <p:spPr>
            <a:xfrm>
              <a:off x="542000" y="1146220"/>
              <a:ext cx="2478053" cy="3793627"/>
            </a:xfrm>
            <a:custGeom>
              <a:avLst/>
              <a:gdLst>
                <a:gd name="connsiteX0" fmla="*/ 0 w 2478053"/>
                <a:gd name="connsiteY0" fmla="*/ 247805 h 3793627"/>
                <a:gd name="connsiteX1" fmla="*/ 247805 w 2478053"/>
                <a:gd name="connsiteY1" fmla="*/ 0 h 3793627"/>
                <a:gd name="connsiteX2" fmla="*/ 2230248 w 2478053"/>
                <a:gd name="connsiteY2" fmla="*/ 0 h 3793627"/>
                <a:gd name="connsiteX3" fmla="*/ 2478053 w 2478053"/>
                <a:gd name="connsiteY3" fmla="*/ 247805 h 3793627"/>
                <a:gd name="connsiteX4" fmla="*/ 2478053 w 2478053"/>
                <a:gd name="connsiteY4" fmla="*/ 3545822 h 3793627"/>
                <a:gd name="connsiteX5" fmla="*/ 2230248 w 2478053"/>
                <a:gd name="connsiteY5" fmla="*/ 3793627 h 3793627"/>
                <a:gd name="connsiteX6" fmla="*/ 247805 w 2478053"/>
                <a:gd name="connsiteY6" fmla="*/ 3793627 h 3793627"/>
                <a:gd name="connsiteX7" fmla="*/ 0 w 2478053"/>
                <a:gd name="connsiteY7" fmla="*/ 3545822 h 3793627"/>
                <a:gd name="connsiteX8" fmla="*/ 0 w 2478053"/>
                <a:gd name="connsiteY8" fmla="*/ 247805 h 379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053" h="3793627">
                  <a:moveTo>
                    <a:pt x="0" y="247805"/>
                  </a:moveTo>
                  <a:cubicBezTo>
                    <a:pt x="0" y="110946"/>
                    <a:pt x="110946" y="0"/>
                    <a:pt x="247805" y="0"/>
                  </a:cubicBezTo>
                  <a:lnTo>
                    <a:pt x="2230248" y="0"/>
                  </a:lnTo>
                  <a:cubicBezTo>
                    <a:pt x="2367107" y="0"/>
                    <a:pt x="2478053" y="110946"/>
                    <a:pt x="2478053" y="247805"/>
                  </a:cubicBezTo>
                  <a:lnTo>
                    <a:pt x="2478053" y="3545822"/>
                  </a:lnTo>
                  <a:cubicBezTo>
                    <a:pt x="2478053" y="3682681"/>
                    <a:pt x="2367107" y="3793627"/>
                    <a:pt x="2230248" y="3793627"/>
                  </a:cubicBezTo>
                  <a:lnTo>
                    <a:pt x="247805" y="3793627"/>
                  </a:lnTo>
                  <a:cubicBezTo>
                    <a:pt x="110946" y="3793627"/>
                    <a:pt x="0" y="3682681"/>
                    <a:pt x="0" y="3545822"/>
                  </a:cubicBezTo>
                  <a:lnTo>
                    <a:pt x="0" y="247805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631242" rIns="113792" bIns="872519" numCol="1" spcCol="1270" anchor="t" anchorCtr="1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Understand Temporal Patterns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1630A3"/>
                </a:buClr>
                <a:buChar char="•"/>
              </a:pPr>
              <a:r>
                <a:rPr lang="en-US" sz="1200" kern="1200" dirty="0"/>
                <a:t>Identify how crime activity fluctuates during </a:t>
              </a:r>
              <a:r>
                <a:rPr lang="en-US" sz="1200" b="1" kern="1200" dirty="0"/>
                <a:t>different times of the day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kern="12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8A630D-9C0D-490D-E18F-E56D6284753A}"/>
                </a:ext>
              </a:extLst>
            </p:cNvPr>
            <p:cNvSpPr/>
            <p:nvPr/>
          </p:nvSpPr>
          <p:spPr>
            <a:xfrm>
              <a:off x="1149388" y="1373837"/>
              <a:ext cx="1263277" cy="1263277"/>
            </a:xfrm>
            <a:prstGeom prst="ellipse">
              <a:avLst/>
            </a:prstGeom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4CAD37-9A67-1879-CA6F-6A65A7F664D2}"/>
                </a:ext>
              </a:extLst>
            </p:cNvPr>
            <p:cNvSpPr/>
            <p:nvPr/>
          </p:nvSpPr>
          <p:spPr>
            <a:xfrm>
              <a:off x="3094395" y="1146220"/>
              <a:ext cx="2478053" cy="3793627"/>
            </a:xfrm>
            <a:custGeom>
              <a:avLst/>
              <a:gdLst>
                <a:gd name="connsiteX0" fmla="*/ 0 w 2478053"/>
                <a:gd name="connsiteY0" fmla="*/ 247805 h 3793627"/>
                <a:gd name="connsiteX1" fmla="*/ 247805 w 2478053"/>
                <a:gd name="connsiteY1" fmla="*/ 0 h 3793627"/>
                <a:gd name="connsiteX2" fmla="*/ 2230248 w 2478053"/>
                <a:gd name="connsiteY2" fmla="*/ 0 h 3793627"/>
                <a:gd name="connsiteX3" fmla="*/ 2478053 w 2478053"/>
                <a:gd name="connsiteY3" fmla="*/ 247805 h 3793627"/>
                <a:gd name="connsiteX4" fmla="*/ 2478053 w 2478053"/>
                <a:gd name="connsiteY4" fmla="*/ 3545822 h 3793627"/>
                <a:gd name="connsiteX5" fmla="*/ 2230248 w 2478053"/>
                <a:gd name="connsiteY5" fmla="*/ 3793627 h 3793627"/>
                <a:gd name="connsiteX6" fmla="*/ 247805 w 2478053"/>
                <a:gd name="connsiteY6" fmla="*/ 3793627 h 3793627"/>
                <a:gd name="connsiteX7" fmla="*/ 0 w 2478053"/>
                <a:gd name="connsiteY7" fmla="*/ 3545822 h 3793627"/>
                <a:gd name="connsiteX8" fmla="*/ 0 w 2478053"/>
                <a:gd name="connsiteY8" fmla="*/ 247805 h 379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053" h="3793627">
                  <a:moveTo>
                    <a:pt x="0" y="247805"/>
                  </a:moveTo>
                  <a:cubicBezTo>
                    <a:pt x="0" y="110946"/>
                    <a:pt x="110946" y="0"/>
                    <a:pt x="247805" y="0"/>
                  </a:cubicBezTo>
                  <a:lnTo>
                    <a:pt x="2230248" y="0"/>
                  </a:lnTo>
                  <a:cubicBezTo>
                    <a:pt x="2367107" y="0"/>
                    <a:pt x="2478053" y="110946"/>
                    <a:pt x="2478053" y="247805"/>
                  </a:cubicBezTo>
                  <a:lnTo>
                    <a:pt x="2478053" y="3545822"/>
                  </a:lnTo>
                  <a:cubicBezTo>
                    <a:pt x="2478053" y="3682681"/>
                    <a:pt x="2367107" y="3793627"/>
                    <a:pt x="2230248" y="3793627"/>
                  </a:cubicBezTo>
                  <a:lnTo>
                    <a:pt x="247805" y="3793627"/>
                  </a:lnTo>
                  <a:cubicBezTo>
                    <a:pt x="110946" y="3793627"/>
                    <a:pt x="0" y="3682681"/>
                    <a:pt x="0" y="3545822"/>
                  </a:cubicBezTo>
                  <a:lnTo>
                    <a:pt x="0" y="247805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631242" rIns="113792" bIns="872519" numCol="1" spcCol="1270" anchor="t" anchorCtr="1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Detect Month-to-Month Trends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1630A3"/>
                </a:buClr>
                <a:buChar char="•"/>
              </a:pPr>
              <a:r>
                <a:rPr lang="en-US" sz="1200" kern="1200" dirty="0"/>
                <a:t>Determine how crime rates </a:t>
              </a:r>
              <a:r>
                <a:rPr lang="en-US" sz="1200" b="1" kern="1200" dirty="0"/>
                <a:t>shift across months </a:t>
              </a:r>
              <a:r>
                <a:rPr lang="en-US" sz="1200" kern="1200" dirty="0"/>
                <a:t>in the year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kern="12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A40388-0B4F-9789-62BA-AB8444C13B17}"/>
                </a:ext>
              </a:extLst>
            </p:cNvPr>
            <p:cNvSpPr/>
            <p:nvPr/>
          </p:nvSpPr>
          <p:spPr>
            <a:xfrm>
              <a:off x="3701783" y="1373837"/>
              <a:ext cx="1263277" cy="1263277"/>
            </a:xfrm>
            <a:prstGeom prst="ellipse">
              <a:avLst/>
            </a:prstGeom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880D31-1B37-7FA2-321E-A9E7845C3F59}"/>
                </a:ext>
              </a:extLst>
            </p:cNvPr>
            <p:cNvSpPr/>
            <p:nvPr/>
          </p:nvSpPr>
          <p:spPr>
            <a:xfrm>
              <a:off x="5646790" y="1146220"/>
              <a:ext cx="2478053" cy="3793627"/>
            </a:xfrm>
            <a:custGeom>
              <a:avLst/>
              <a:gdLst>
                <a:gd name="connsiteX0" fmla="*/ 0 w 2478053"/>
                <a:gd name="connsiteY0" fmla="*/ 247805 h 3793627"/>
                <a:gd name="connsiteX1" fmla="*/ 247805 w 2478053"/>
                <a:gd name="connsiteY1" fmla="*/ 0 h 3793627"/>
                <a:gd name="connsiteX2" fmla="*/ 2230248 w 2478053"/>
                <a:gd name="connsiteY2" fmla="*/ 0 h 3793627"/>
                <a:gd name="connsiteX3" fmla="*/ 2478053 w 2478053"/>
                <a:gd name="connsiteY3" fmla="*/ 247805 h 3793627"/>
                <a:gd name="connsiteX4" fmla="*/ 2478053 w 2478053"/>
                <a:gd name="connsiteY4" fmla="*/ 3545822 h 3793627"/>
                <a:gd name="connsiteX5" fmla="*/ 2230248 w 2478053"/>
                <a:gd name="connsiteY5" fmla="*/ 3793627 h 3793627"/>
                <a:gd name="connsiteX6" fmla="*/ 247805 w 2478053"/>
                <a:gd name="connsiteY6" fmla="*/ 3793627 h 3793627"/>
                <a:gd name="connsiteX7" fmla="*/ 0 w 2478053"/>
                <a:gd name="connsiteY7" fmla="*/ 3545822 h 3793627"/>
                <a:gd name="connsiteX8" fmla="*/ 0 w 2478053"/>
                <a:gd name="connsiteY8" fmla="*/ 247805 h 379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053" h="3793627">
                  <a:moveTo>
                    <a:pt x="0" y="247805"/>
                  </a:moveTo>
                  <a:cubicBezTo>
                    <a:pt x="0" y="110946"/>
                    <a:pt x="110946" y="0"/>
                    <a:pt x="247805" y="0"/>
                  </a:cubicBezTo>
                  <a:lnTo>
                    <a:pt x="2230248" y="0"/>
                  </a:lnTo>
                  <a:cubicBezTo>
                    <a:pt x="2367107" y="0"/>
                    <a:pt x="2478053" y="110946"/>
                    <a:pt x="2478053" y="247805"/>
                  </a:cubicBezTo>
                  <a:lnTo>
                    <a:pt x="2478053" y="3545822"/>
                  </a:lnTo>
                  <a:cubicBezTo>
                    <a:pt x="2478053" y="3682681"/>
                    <a:pt x="2367107" y="3793627"/>
                    <a:pt x="2230248" y="3793627"/>
                  </a:cubicBezTo>
                  <a:lnTo>
                    <a:pt x="247805" y="3793627"/>
                  </a:lnTo>
                  <a:cubicBezTo>
                    <a:pt x="110946" y="3793627"/>
                    <a:pt x="0" y="3682681"/>
                    <a:pt x="0" y="3545822"/>
                  </a:cubicBezTo>
                  <a:lnTo>
                    <a:pt x="0" y="247805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631242" rIns="113792" bIns="872519" numCol="1" spcCol="1270" anchor="t" anchorCtr="1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Assess Seasonal Effects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1630A3"/>
                </a:buClr>
                <a:buChar char="•"/>
              </a:pPr>
              <a:r>
                <a:rPr lang="en-US" sz="1200" kern="1200" dirty="0"/>
                <a:t>Examine how crime rates are influenced by </a:t>
              </a:r>
              <a:r>
                <a:rPr lang="en-US" sz="1200" b="1" kern="1200" dirty="0"/>
                <a:t>seasonal changes</a:t>
              </a:r>
              <a:r>
                <a:rPr lang="en-US" sz="1200" kern="1200" dirty="0"/>
                <a:t> over the three-year period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kern="12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3DC642-9386-AE6D-FFF8-B3F2B0BF79D1}"/>
                </a:ext>
              </a:extLst>
            </p:cNvPr>
            <p:cNvSpPr/>
            <p:nvPr/>
          </p:nvSpPr>
          <p:spPr>
            <a:xfrm>
              <a:off x="6254178" y="1373837"/>
              <a:ext cx="1263277" cy="1263277"/>
            </a:xfrm>
            <a:prstGeom prst="ellipse">
              <a:avLst/>
            </a:prstGeom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1" name="Google Shape;356;p42">
            <a:extLst>
              <a:ext uri="{FF2B5EF4-FFF2-40B4-BE49-F238E27FC236}">
                <a16:creationId xmlns:a16="http://schemas.microsoft.com/office/drawing/2014/main" id="{B63D36EA-21A1-C185-6C40-1DA6F19D74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7" r="2217"/>
          <a:stretch/>
        </p:blipFill>
        <p:spPr>
          <a:xfrm>
            <a:off x="8299251" y="4275219"/>
            <a:ext cx="782782" cy="80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14" descr="Sun with solid fill">
            <a:extLst>
              <a:ext uri="{FF2B5EF4-FFF2-40B4-BE49-F238E27FC236}">
                <a16:creationId xmlns:a16="http://schemas.microsoft.com/office/drawing/2014/main" id="{C9185952-7042-5009-D88A-8CE3EDF9D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6435" y="1527494"/>
            <a:ext cx="914400" cy="914400"/>
          </a:xfrm>
          <a:prstGeom prst="rect">
            <a:avLst/>
          </a:prstGeom>
        </p:spPr>
      </p:pic>
      <p:pic>
        <p:nvPicPr>
          <p:cNvPr id="17" name="Graphic 16" descr="Watch with solid fill">
            <a:extLst>
              <a:ext uri="{FF2B5EF4-FFF2-40B4-BE49-F238E27FC236}">
                <a16:creationId xmlns:a16="http://schemas.microsoft.com/office/drawing/2014/main" id="{5EE47D20-A629-7DAF-28E1-78A4589ED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6270" y="1548275"/>
            <a:ext cx="914400" cy="9144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95146265-FD44-B249-AE35-F9B07FAB74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7154" y="15482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46"/>
          <p:cNvSpPr txBox="1">
            <a:spLocks noGrp="1"/>
          </p:cNvSpPr>
          <p:nvPr>
            <p:ph type="body" idx="1"/>
          </p:nvPr>
        </p:nvSpPr>
        <p:spPr>
          <a:xfrm>
            <a:off x="3339081" y="2024395"/>
            <a:ext cx="5462100" cy="24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</a:pPr>
            <a:r>
              <a:rPr lang="en" sz="1400" b="1" dirty="0">
                <a:solidFill>
                  <a:schemeClr val="accent5"/>
                </a:solidFill>
                <a:latin typeface="+mn-lt"/>
              </a:rPr>
              <a:t>St. Louis Metropolitan Police Department crime data</a:t>
            </a:r>
            <a:endParaRPr sz="1400" b="1" dirty="0">
              <a:solidFill>
                <a:schemeClr val="accent5"/>
              </a:solidFill>
              <a:latin typeface="+mn-l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chemeClr val="accent5"/>
                </a:solidFill>
                <a:latin typeface="+mn-lt"/>
              </a:rPr>
              <a:t>CSV was downloaded from </a:t>
            </a:r>
            <a:r>
              <a:rPr lang="en" sz="1400" dirty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St. Louis Crime Files</a:t>
            </a:r>
            <a:endParaRPr lang="en" sz="1400" dirty="0">
              <a:solidFill>
                <a:schemeClr val="tx1"/>
              </a:solidFill>
              <a:latin typeface="+mn-l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  <a:latin typeface="+mn-lt"/>
              </a:rPr>
              <a:t>We focused on data fields reflecting crimes by:</a:t>
            </a:r>
          </a:p>
          <a:p>
            <a:pPr lvl="1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latin typeface="+mn-lt"/>
              </a:rPr>
              <a:t>Types</a:t>
            </a:r>
          </a:p>
          <a:p>
            <a:pPr lvl="1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latin typeface="+mn-lt"/>
              </a:rPr>
              <a:t>Times of Day</a:t>
            </a:r>
          </a:p>
          <a:p>
            <a:pPr lvl="1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latin typeface="+mn-lt"/>
              </a:rPr>
              <a:t>Monthly Rates</a:t>
            </a:r>
          </a:p>
          <a:p>
            <a:pPr lvl="1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latin typeface="+mn-lt"/>
              </a:rPr>
              <a:t>Seasonal Rates</a:t>
            </a:r>
          </a:p>
          <a:p>
            <a:pPr lvl="1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latin typeface="+mn-lt"/>
              </a:rPr>
              <a:t>Yearly Data Values </a:t>
            </a:r>
          </a:p>
          <a:p>
            <a:pPr lvl="1" indent="-317500">
              <a:buClr>
                <a:schemeClr val="dk1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chemeClr val="dk1"/>
                </a:solidFill>
                <a:latin typeface="+mn-lt"/>
              </a:rPr>
              <a:t>CSV file had 18,138 total records covering 2021-2023</a:t>
            </a:r>
            <a:endParaRPr sz="1400" u="sng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5"/>
              </a:solidFill>
            </a:endParaRPr>
          </a:p>
        </p:txBody>
      </p:sp>
      <p:sp>
        <p:nvSpPr>
          <p:cNvPr id="418" name="Google Shape;418;p4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20" name="Google Shape;4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19" y="1609555"/>
            <a:ext cx="2850150" cy="285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6;p42">
            <a:extLst>
              <a:ext uri="{FF2B5EF4-FFF2-40B4-BE49-F238E27FC236}">
                <a16:creationId xmlns:a16="http://schemas.microsoft.com/office/drawing/2014/main" id="{51E80B7A-D3AC-1703-317E-FEEA6FB0086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7" r="2217"/>
          <a:stretch/>
        </p:blipFill>
        <p:spPr>
          <a:xfrm>
            <a:off x="8326159" y="4256641"/>
            <a:ext cx="782782" cy="8081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A8901-493D-430C-2D94-7391424EFD1F}"/>
              </a:ext>
            </a:extLst>
          </p:cNvPr>
          <p:cNvSpPr/>
          <p:nvPr/>
        </p:nvSpPr>
        <p:spPr>
          <a:xfrm>
            <a:off x="450849" y="269358"/>
            <a:ext cx="428700" cy="276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Google Shape;416;p46"/>
          <p:cNvSpPr txBox="1">
            <a:spLocks noGrp="1"/>
          </p:cNvSpPr>
          <p:nvPr>
            <p:ph type="title"/>
          </p:nvPr>
        </p:nvSpPr>
        <p:spPr>
          <a:xfrm>
            <a:off x="478226" y="363880"/>
            <a:ext cx="8532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Data Collection &amp; Exploration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47"/>
          <p:cNvSpPr txBox="1">
            <a:spLocks noGrp="1"/>
          </p:cNvSpPr>
          <p:nvPr>
            <p:ph type="body" idx="1"/>
          </p:nvPr>
        </p:nvSpPr>
        <p:spPr>
          <a:xfrm>
            <a:off x="3504725" y="2350938"/>
            <a:ext cx="5462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630A3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chemeClr val="accent5"/>
                </a:solidFill>
                <a:latin typeface="+mn-lt"/>
              </a:rPr>
              <a:t>Determined Visual Studio data dependencies to review the Top 5 Crime types:</a:t>
            </a:r>
            <a:endParaRPr sz="1400" dirty="0">
              <a:solidFill>
                <a:schemeClr val="accent5"/>
              </a:solidFill>
              <a:latin typeface="+mn-l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630A3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b="1" dirty="0">
                <a:solidFill>
                  <a:schemeClr val="accent5"/>
                </a:solidFill>
                <a:latin typeface="+mn-lt"/>
              </a:rPr>
              <a:t>Property Damage : 1st Degree</a:t>
            </a:r>
            <a:endParaRPr sz="1400" b="1" dirty="0">
              <a:solidFill>
                <a:schemeClr val="accent5"/>
              </a:solidFill>
              <a:latin typeface="+mn-l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630A3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b="1" dirty="0">
                <a:solidFill>
                  <a:schemeClr val="accent5"/>
                </a:solidFill>
                <a:latin typeface="+mn-lt"/>
              </a:rPr>
              <a:t>Property Damage : 1st Degree (Motor Vehicle)</a:t>
            </a:r>
            <a:endParaRPr sz="1400" b="1" dirty="0">
              <a:solidFill>
                <a:schemeClr val="accent5"/>
              </a:solidFill>
              <a:latin typeface="+mn-l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630A3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b="1" dirty="0">
                <a:solidFill>
                  <a:schemeClr val="accent5"/>
                </a:solidFill>
                <a:latin typeface="+mn-lt"/>
              </a:rPr>
              <a:t>Stealing : Motor Vehicle</a:t>
            </a:r>
            <a:endParaRPr sz="1400" b="1" dirty="0">
              <a:solidFill>
                <a:schemeClr val="accent5"/>
              </a:solidFill>
              <a:latin typeface="+mn-l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630A3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b="1" dirty="0">
                <a:solidFill>
                  <a:schemeClr val="accent5"/>
                </a:solidFill>
                <a:latin typeface="+mn-lt"/>
              </a:rPr>
              <a:t>Stealing</a:t>
            </a:r>
            <a:endParaRPr sz="1400" b="1" dirty="0">
              <a:solidFill>
                <a:schemeClr val="accent5"/>
              </a:solidFill>
              <a:latin typeface="+mn-l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1630A3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b="1" dirty="0">
                <a:solidFill>
                  <a:schemeClr val="accent5"/>
                </a:solidFill>
                <a:latin typeface="+mn-lt"/>
              </a:rPr>
              <a:t>Leaving Scene of Accident (Motor Vehicle)</a:t>
            </a:r>
            <a:endParaRPr sz="1400" b="1" dirty="0">
              <a:solidFill>
                <a:schemeClr val="accent5"/>
              </a:solidFill>
              <a:latin typeface="+mn-l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630A3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chemeClr val="accent5"/>
                </a:solidFill>
                <a:latin typeface="+mn-lt"/>
              </a:rPr>
              <a:t>Dropped irrelevant columns and crime types</a:t>
            </a:r>
            <a:endParaRPr sz="1400" u="sng" dirty="0">
              <a:solidFill>
                <a:schemeClr val="dk1"/>
              </a:solidFill>
              <a:latin typeface="+mn-l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630A3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chemeClr val="dk1"/>
                </a:solidFill>
                <a:latin typeface="+mn-lt"/>
              </a:rPr>
              <a:t>Converted columns to proper date/time format </a:t>
            </a:r>
            <a:endParaRPr sz="1400" dirty="0">
              <a:solidFill>
                <a:schemeClr val="dk1"/>
              </a:solidFill>
              <a:latin typeface="+mn-l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630A3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chemeClr val="dk1"/>
                </a:solidFill>
                <a:latin typeface="+mn-lt"/>
              </a:rPr>
              <a:t>Dropped null/missing values from data</a:t>
            </a:r>
            <a:endParaRPr sz="1400" u="sng"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5"/>
              </a:solidFill>
            </a:endParaRPr>
          </a:p>
        </p:txBody>
      </p:sp>
      <p:sp>
        <p:nvSpPr>
          <p:cNvPr id="428" name="Google Shape;428;p47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30" name="Google Shape;4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0" y="1595700"/>
            <a:ext cx="2936874" cy="29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 txBox="1"/>
          <p:nvPr/>
        </p:nvSpPr>
        <p:spPr>
          <a:xfrm>
            <a:off x="3488825" y="1949725"/>
            <a:ext cx="5493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1"/>
                </a:solidFill>
                <a:highlight>
                  <a:srgbClr val="F8F8F8"/>
                </a:highlight>
                <a:latin typeface="Inter"/>
                <a:ea typeface="Inter"/>
                <a:cs typeface="Inter"/>
                <a:sym typeface="Inter"/>
              </a:rPr>
              <a:t>Data Clean-up Overview</a:t>
            </a:r>
            <a:endParaRPr sz="1700" b="1" dirty="0">
              <a:solidFill>
                <a:schemeClr val="dk1"/>
              </a:solidFill>
              <a:highlight>
                <a:srgbClr val="F8F8F8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Google Shape;356;p42">
            <a:extLst>
              <a:ext uri="{FF2B5EF4-FFF2-40B4-BE49-F238E27FC236}">
                <a16:creationId xmlns:a16="http://schemas.microsoft.com/office/drawing/2014/main" id="{B19F2885-3116-4F82-7FE8-38C73D9F8A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7" r="2217"/>
          <a:stretch/>
        </p:blipFill>
        <p:spPr>
          <a:xfrm>
            <a:off x="8326159" y="4327738"/>
            <a:ext cx="782782" cy="8081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776684-CB22-A7A9-0418-5E382A5BE18F}"/>
              </a:ext>
            </a:extLst>
          </p:cNvPr>
          <p:cNvSpPr/>
          <p:nvPr/>
        </p:nvSpPr>
        <p:spPr>
          <a:xfrm>
            <a:off x="450849" y="269358"/>
            <a:ext cx="428700" cy="276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450849" y="326709"/>
            <a:ext cx="8532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Data Clean-up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body" idx="1"/>
          </p:nvPr>
        </p:nvSpPr>
        <p:spPr>
          <a:xfrm>
            <a:off x="450849" y="1195558"/>
            <a:ext cx="44013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We used a Descriptive Analysis method</a:t>
            </a:r>
            <a:endParaRPr sz="1400" b="1" dirty="0">
              <a:solidFill>
                <a:srgbClr val="1D1C1D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Summarized raw data to provide insights: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Averages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Counts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Trends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Answer “what happened” questions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1400" dirty="0">
              <a:solidFill>
                <a:srgbClr val="1D1C1D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Assumptions</a:t>
            </a:r>
            <a:endParaRPr sz="1400" b="1" dirty="0">
              <a:solidFill>
                <a:srgbClr val="1D1C1D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Most crimes occur at night</a:t>
            </a:r>
            <a:endParaRPr sz="1400" dirty="0">
              <a:solidFill>
                <a:srgbClr val="1D1C1D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Seasonality may have an impact on crime</a:t>
            </a:r>
            <a:endParaRPr sz="1400" dirty="0">
              <a:solidFill>
                <a:srgbClr val="1D1C1D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Assaults &amp; homicides are likely among the </a:t>
            </a:r>
            <a:br>
              <a:rPr lang="en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" sz="1400" dirty="0">
                <a:solidFill>
                  <a:srgbClr val="1D1C1D"/>
                </a:solidFill>
                <a:latin typeface="+mn-lt"/>
                <a:ea typeface="Arial"/>
                <a:cs typeface="Arial"/>
                <a:sym typeface="Arial"/>
              </a:rPr>
              <a:t>top 5 crime types</a:t>
            </a:r>
            <a:endParaRPr sz="1400" dirty="0">
              <a:solidFill>
                <a:srgbClr val="1D1C1D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Google Shape;356;p42">
            <a:extLst>
              <a:ext uri="{FF2B5EF4-FFF2-40B4-BE49-F238E27FC236}">
                <a16:creationId xmlns:a16="http://schemas.microsoft.com/office/drawing/2014/main" id="{32241823-BD77-0EDD-A487-2A55A18DD9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7" r="2217"/>
          <a:stretch/>
        </p:blipFill>
        <p:spPr>
          <a:xfrm>
            <a:off x="8300034" y="4259158"/>
            <a:ext cx="782782" cy="8081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091E37-8D15-5E8B-F410-D044BDF41A13}"/>
              </a:ext>
            </a:extLst>
          </p:cNvPr>
          <p:cNvSpPr/>
          <p:nvPr/>
        </p:nvSpPr>
        <p:spPr>
          <a:xfrm>
            <a:off x="450849" y="269358"/>
            <a:ext cx="428700" cy="27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9B0693CD-44F6-93E3-283C-2B3907D46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5394" y="1498021"/>
            <a:ext cx="2638060" cy="2638060"/>
          </a:xfrm>
          <a:prstGeom prst="rect">
            <a:avLst/>
          </a:prstGeom>
        </p:spPr>
      </p:pic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431110" y="384920"/>
            <a:ext cx="71883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Approach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0E1B0E-D705-4348-AF86-9D3AFE4EFEEE}"/>
              </a:ext>
            </a:extLst>
          </p:cNvPr>
          <p:cNvSpPr txBox="1"/>
          <p:nvPr/>
        </p:nvSpPr>
        <p:spPr>
          <a:xfrm>
            <a:off x="450849" y="1140589"/>
            <a:ext cx="8723064" cy="2536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Inter" panose="020B0604020202020204" charset="0"/>
                <a:ea typeface="Inter" panose="020B0604020202020204" charset="0"/>
              </a:rPr>
              <a:t>Have crime rates increased or decreased between 2021 and 2023?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Inter" panose="020B0604020202020204" charset="0"/>
                <a:ea typeface="Inter" panose="020B0604020202020204" charset="0"/>
              </a:rPr>
              <a:t>What is the highest type of crime from 2021 – 2023?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Inter" panose="020B0604020202020204" charset="0"/>
                <a:ea typeface="Inter" panose="020B0604020202020204" charset="0"/>
              </a:rPr>
              <a:t>Do crime patterns vary across the seasons?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Inter" panose="020B0604020202020204" charset="0"/>
                <a:ea typeface="Inter" panose="020B0604020202020204" charset="0"/>
              </a:rPr>
              <a:t>How have trends for different crime types evolved?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latin typeface="Inter" panose="020B0604020202020204" charset="0"/>
                <a:ea typeface="Inter" panose="020B0604020202020204" charset="0"/>
              </a:rPr>
              <a:t>Which times of year show the highest &amp; lowest crime rates?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Inter" panose="020B0604020202020204" charset="0"/>
                <a:ea typeface="Inter" panose="020B0604020202020204" charset="0"/>
              </a:rPr>
              <a:t>What time of day experiences the least crime?</a:t>
            </a:r>
          </a:p>
        </p:txBody>
      </p:sp>
      <p:pic>
        <p:nvPicPr>
          <p:cNvPr id="2" name="Google Shape;356;p42">
            <a:extLst>
              <a:ext uri="{FF2B5EF4-FFF2-40B4-BE49-F238E27FC236}">
                <a16:creationId xmlns:a16="http://schemas.microsoft.com/office/drawing/2014/main" id="{43DD57BE-A31A-8C0F-9690-4CCD5E8995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7" r="2217"/>
          <a:stretch/>
        </p:blipFill>
        <p:spPr>
          <a:xfrm>
            <a:off x="8305800" y="4300369"/>
            <a:ext cx="782782" cy="8081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255427-F707-EFB0-8CC1-A52C89B5B6A4}"/>
              </a:ext>
            </a:extLst>
          </p:cNvPr>
          <p:cNvSpPr/>
          <p:nvPr/>
        </p:nvSpPr>
        <p:spPr>
          <a:xfrm>
            <a:off x="450849" y="269358"/>
            <a:ext cx="428700" cy="276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450849" y="183700"/>
            <a:ext cx="6558900" cy="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48" name="Google Shape;44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60" y="1200644"/>
            <a:ext cx="3498418" cy="335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00" y="1205346"/>
            <a:ext cx="3935349" cy="33027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3C6B69-B12C-80B2-0311-D1026CAB4454}"/>
              </a:ext>
            </a:extLst>
          </p:cNvPr>
          <p:cNvSpPr/>
          <p:nvPr/>
        </p:nvSpPr>
        <p:spPr>
          <a:xfrm>
            <a:off x="450849" y="269358"/>
            <a:ext cx="428700" cy="2764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450849" y="204255"/>
            <a:ext cx="74433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</a:t>
            </a:r>
            <a:r>
              <a:rPr lang="en" b="0" dirty="0"/>
              <a:t>(Part 1)</a:t>
            </a:r>
            <a:endParaRPr b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679</Words>
  <Application>Microsoft Office PowerPoint</Application>
  <PresentationFormat>On-screen Show (16:9)</PresentationFormat>
  <Paragraphs>135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Inter Light</vt:lpstr>
      <vt:lpstr>Inter</vt:lpstr>
      <vt:lpstr>Inter SemiBold</vt:lpstr>
      <vt:lpstr>Wingdings</vt:lpstr>
      <vt:lpstr>Arial Black</vt:lpstr>
      <vt:lpstr>Investor Pitch</vt:lpstr>
      <vt:lpstr>How Crime Has Changed in  St. Louis, MO</vt:lpstr>
      <vt:lpstr>Meet Team 8: Data Science Squad</vt:lpstr>
      <vt:lpstr>Project Overview</vt:lpstr>
      <vt:lpstr>Our Goals</vt:lpstr>
      <vt:lpstr>Data Collection &amp; Exploration</vt:lpstr>
      <vt:lpstr>Data Clean-up </vt:lpstr>
      <vt:lpstr>Research Approach</vt:lpstr>
      <vt:lpstr>Research Questions</vt:lpstr>
      <vt:lpstr>Analysis (Part 1)</vt:lpstr>
      <vt:lpstr>Analysis (Part 2) </vt:lpstr>
      <vt:lpstr>Conclusions &amp; Next Steps</vt:lpstr>
      <vt:lpstr>DEMO!  AFTERWARD YOU CAN  ASK QUESTIONS  WIN A PAIR OF VIRTUAL SHADES!</vt:lpstr>
      <vt:lpstr>Appendix</vt:lpstr>
      <vt:lpstr>Research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Valarie Miller</dc:creator>
  <cp:lastModifiedBy>Valarie Miller</cp:lastModifiedBy>
  <cp:revision>8</cp:revision>
  <dcterms:modified xsi:type="dcterms:W3CDTF">2024-12-19T14:57:24Z</dcterms:modified>
</cp:coreProperties>
</file>